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5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embeddedFontLst>
    <p:embeddedFont>
      <p:font typeface="OPPOSans B" panose="02010600030101010101" charset="-122"/>
      <p:regular r:id="rId27"/>
    </p:embeddedFont>
    <p:embeddedFont>
      <p:font typeface="OPPOSans H" panose="02010600030101010101" charset="-122"/>
      <p:regular r:id="rId28"/>
    </p:embeddedFont>
    <p:embeddedFont>
      <p:font typeface="OPPOSans L" panose="02010600030101010101" charset="-122"/>
      <p:regular r:id="rId29"/>
    </p:embeddedFont>
    <p:embeddedFont>
      <p:font typeface="Source Han Sans" panose="02010600030101010101" charset="-122"/>
      <p:regular r:id="rId30"/>
    </p:embeddedFont>
    <p:embeddedFont>
      <p:font typeface="Source Han Sans CN Bold" panose="02010600030101010101" charset="-122"/>
      <p:regular r:id="rId31"/>
    </p:embeddedFont>
    <p:embeddedFont>
      <p:font typeface="等线" panose="02010600030101010101" pitchFamily="2" charset="-122"/>
      <p:regular r:id="rId32"/>
      <p:bold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0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font" Target="fonts/font1.fntdata"/><Relationship Id="rId28" Type="http://schemas.openxmlformats.org/officeDocument/2006/relationships/font" Target="fonts/font2.fntdata"/><Relationship Id="rId29" Type="http://schemas.openxmlformats.org/officeDocument/2006/relationships/font" Target="fonts/font3.fntdata"/><Relationship Id="rId30" Type="http://schemas.openxmlformats.org/officeDocument/2006/relationships/font" Target="fonts/font4.fntdata"/><Relationship Id="rId31" Type="http://schemas.openxmlformats.org/officeDocument/2006/relationships/font" Target="fonts/font5.fntdata"/><Relationship Id="rId32" Type="http://schemas.openxmlformats.org/officeDocument/2006/relationships/font" Target="fonts/font6.fntdata"/><Relationship Id="rId33" Type="http://schemas.openxmlformats.org/officeDocument/2006/relationships/font" Target="fonts/font7.fntdata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zh-CN" altLang="en-US" sz="39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3900">
                <a:solidFill>
                  <a:srgbClr val="000000"/>
                </a:solidFill>
                <a:latin typeface="标准粗黑"/>
              </a:rPr>
              <a:t>TCP-IP协议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11" y="5171432"/>
            <a:ext cx="2111164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时间：2025/04/07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主讲人：AI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15459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TCP/IP协议栈分为四层：应用层、传输层、网络层和网络接口层，各层独立完成特定功能，通过协议协同工作实现网络通信。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815459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分层模型概念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8517215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TCP/IP协议采用四层模型：应用层、传输层、网络层和网络接口层。数据封装过程为：上层数据添加下层首部形成协议数据单元，逐层封装传输。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17215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数据封装过程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695010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TCP/IP协议分为四层：应用层、传输层(TCP/UDP)、网络层(IP)和网络接口层，实现端到端可靠数据传输和网络互联。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4695010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TCP-IP协议组成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TCP-IP协议栈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8155" t="3275" r="34948" b="3275"/>
          <a:stretch>
            <a:fillRect/>
          </a:stretch>
        </p:blipFill>
        <p:spPr>
          <a:xfrm>
            <a:off x="8723541" y="2017485"/>
            <a:ext cx="2808059" cy="6503455"/>
          </a:xfrm>
          <a:custGeom>
            <a:avLst/>
            <a:gdLst/>
            <a:ahLst/>
            <a:cxnLst/>
            <a:rect l="l" t="t" r="r" b="b"/>
            <a:pathLst>
              <a:path w="2808059" h="6503455">
                <a:moveTo>
                  <a:pt x="0" y="0"/>
                </a:moveTo>
                <a:lnTo>
                  <a:pt x="2808059" y="0"/>
                </a:lnTo>
                <a:lnTo>
                  <a:pt x="2808059" y="6503455"/>
                </a:lnTo>
                <a:lnTo>
                  <a:pt x="0" y="650345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8757115" y="0"/>
            <a:ext cx="1576470" cy="180164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625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TCP/IP分层概述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625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TCP/IP协议分为四层：应用层（用户交互）、传输层（端到端通信）、网络层（路由寻址）、链路层（物理传输）。各层独立工作，协同完成数据传输。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40867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888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物理层功能解析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3888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TCP/IP协议分层模型包括物理层、数据链路层、网络层、传输层和应用层。物理层负责比特流传输，定义电气、机械特性及传输介质接口标准。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7475774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777874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传输层协议特点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7777874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TCP/IP分层模型包括应用层、传输层、网络层和链路层。传输层协议TCP提供可靠连接，UDP提供无连接服务。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各层功能解析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数据封装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661773" y="40913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902087" y="208724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3107" y="229193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TCP/IP分层模型包含四层：应用层（HTTP/FTP）、传输层（TCP/UDP）、网络层（IP/ICMP）、网络接口层（以太网）。数据封装过程自上而下添加头部信息，确保可靠传输与路由寻址。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28040" y="427059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TCP/IP协议分层模型包含应用层、传输层、网际层和网络接口层。数据封装过程为：应用数据逐层添加头部信息，最终形成比特流传输。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30433" y="375475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数据封装过程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7902087" y="2251295"/>
            <a:ext cx="3423626" cy="27010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TCP/IP协议分层模型包含四层：应用层、传输层、网络层和网络接口层。数据封装过程自上而下添加头部信息，传输层TCP提供可靠连接，IP负责路由寻址。各层协议协同工作实现网络通信。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7902087" y="1748155"/>
            <a:ext cx="341869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协议功能特点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5015880" y="2225769"/>
            <a:ext cx="2160240" cy="2160240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39492" y="2349381"/>
            <a:ext cx="1913016" cy="1913016"/>
          </a:xfrm>
          <a:prstGeom prst="ellipse">
            <a:avLst/>
          </a:prstGeom>
          <a:solidFill>
            <a:schemeClr val="accent1"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283507" y="2493397"/>
            <a:ext cx="1624986" cy="162498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12323" y="3048703"/>
            <a:ext cx="567354" cy="51437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661773" y="21355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5500" y="180149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TCP/IP分层模型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TCP-IP分层模型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40669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823360" y="2315542"/>
            <a:ext cx="499170" cy="54072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4446211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>
            <a:off x="61574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>
            <a:off x="6536713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2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6856571" y="2315542"/>
            <a:ext cx="558749" cy="54072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35672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TCP/IP协议分层模型包括应用层、传输层、网络层和网络接口层。数据封装过程为：上层数据添加下层首部形成协议数据单元，最终转换为比特流传输。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935672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TCP/IP协议概述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353888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TCP/IP协议数据封装过程：应用层数据经传输层添加头部（TCP/UDP）、网络层添加IP头、链路层添加帧头和帧尾，形成比特流传输。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8353888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封装过程详解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rot="5400000" flipH="1" flipV="1">
            <a:off x="6157473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6893085" y="4441799"/>
            <a:ext cx="540722" cy="473394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1" flipV="1">
            <a:off x="6536713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 flipV="1">
            <a:off x="4064880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800492" y="4454869"/>
            <a:ext cx="540722" cy="447253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6200000" flipV="1">
            <a:off x="4444119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35672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TCP/IP协议中，数据封装指将上层协议数据添加首部/尾部形成下层协议数据单元的过程，依次经过应用层、传输层、网络层和链路层的封装处理。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935672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数据封装概念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>
            <a:off x="8353888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TCP/IP协议数据封装过程：应用层→传输层→网络层→链路层，添加各层首部；解封装则逆向逐层去除首部，还原原始数据。</a:t>
            </a:r>
          </a:p>
        </p:txBody>
      </p:sp>
      <p:sp>
        <p:nvSpPr>
          <p:cNvPr id="30" name="标题 1"/>
          <p:cNvSpPr txBox="1"/>
          <p:nvPr/>
        </p:nvSpPr>
        <p:spPr>
          <a:xfrm>
            <a:off x="8353888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解封装过程分析</a:t>
            </a:r>
            <a:endParaRPr kumimoji="1" lang="zh-CN" altLang="en-US" dirty="0"/>
          </a:p>
        </p:txBody>
      </p:sp>
      <p:sp>
        <p:nvSpPr>
          <p:cNvPr id="3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数据封装过程</a:t>
            </a:r>
            <a:endParaRPr kumimoji="1" lang="zh-CN" altLang="en-US" dirty="0"/>
          </a:p>
        </p:txBody>
      </p:sp>
      <p:sp>
        <p:nvSpPr>
          <p:cNvPr id="3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73100" y="2254176"/>
            <a:ext cx="3166575" cy="3304607"/>
          </a:xfrm>
          <a:custGeom>
            <a:avLst/>
            <a:gdLst>
              <a:gd name="connsiteX0" fmla="*/ 1976659 w 2642041"/>
              <a:gd name="connsiteY0" fmla="*/ 2197272 h 2197271"/>
              <a:gd name="connsiteX1" fmla="*/ 170997 w 2642041"/>
              <a:gd name="connsiteY1" fmla="*/ 1200525 h 2197271"/>
              <a:gd name="connsiteX2" fmla="*/ 0 w 2642041"/>
              <a:gd name="connsiteY2" fmla="*/ 90372 h 2197271"/>
              <a:gd name="connsiteX3" fmla="*/ 2642042 w 2642041"/>
              <a:gd name="connsiteY3" fmla="*/ 0 h 2197271"/>
              <a:gd name="connsiteX4" fmla="*/ 1976659 w 2642041"/>
              <a:gd name="connsiteY4" fmla="*/ 2197272 h 2197271"/>
            </a:gdLst>
            <a:ahLst/>
            <a:cxnLst/>
            <a:rect l="l" t="t" r="r" b="b"/>
            <a:pathLst>
              <a:path w="2642041" h="2197271">
                <a:moveTo>
                  <a:pt x="1976659" y="2197272"/>
                </a:moveTo>
                <a:lnTo>
                  <a:pt x="170997" y="1200525"/>
                </a:lnTo>
                <a:lnTo>
                  <a:pt x="0" y="90372"/>
                </a:lnTo>
                <a:lnTo>
                  <a:pt x="2642042" y="0"/>
                </a:lnTo>
                <a:lnTo>
                  <a:pt x="1976659" y="2197272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8789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54088" y="2124624"/>
            <a:ext cx="2871125" cy="3434159"/>
          </a:xfrm>
          <a:custGeom>
            <a:avLst/>
            <a:gdLst>
              <a:gd name="connsiteX0" fmla="*/ 2481677 w 2481676"/>
              <a:gd name="connsiteY0" fmla="*/ 1938561 h 2179551"/>
              <a:gd name="connsiteX1" fmla="*/ 24808 w 2481676"/>
              <a:gd name="connsiteY1" fmla="*/ 2179552 h 2179551"/>
              <a:gd name="connsiteX2" fmla="*/ 0 w 2481676"/>
              <a:gd name="connsiteY2" fmla="*/ 0 h 2179551"/>
              <a:gd name="connsiteX3" fmla="*/ 2238028 w 2481676"/>
              <a:gd name="connsiteY3" fmla="*/ 376549 h 2179551"/>
              <a:gd name="connsiteX4" fmla="*/ 2481677 w 2481676"/>
              <a:gd name="connsiteY4" fmla="*/ 1938561 h 2179551"/>
            </a:gdLst>
            <a:ahLst/>
            <a:cxnLst/>
            <a:rect l="l" t="t" r="r" b="b"/>
            <a:pathLst>
              <a:path w="2481676" h="2179551">
                <a:moveTo>
                  <a:pt x="2481677" y="1938561"/>
                </a:moveTo>
                <a:lnTo>
                  <a:pt x="24808" y="2179552"/>
                </a:lnTo>
                <a:lnTo>
                  <a:pt x="0" y="0"/>
                </a:lnTo>
                <a:lnTo>
                  <a:pt x="2238028" y="376549"/>
                </a:lnTo>
                <a:lnTo>
                  <a:pt x="2481677" y="1938561"/>
                </a:lnTo>
                <a:close/>
              </a:path>
            </a:pathLst>
          </a:custGeom>
          <a:noFill/>
          <a:ln w="8856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09365" y="2805332"/>
            <a:ext cx="2960568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39623" y="2254176"/>
            <a:ext cx="3166577" cy="3304607"/>
          </a:xfrm>
          <a:custGeom>
            <a:avLst/>
            <a:gdLst>
              <a:gd name="connsiteX0" fmla="*/ 0 w 2642042"/>
              <a:gd name="connsiteY0" fmla="*/ 0 h 2197271"/>
              <a:gd name="connsiteX1" fmla="*/ 2642042 w 2642042"/>
              <a:gd name="connsiteY1" fmla="*/ 90372 h 2197271"/>
              <a:gd name="connsiteX2" fmla="*/ 2470159 w 2642042"/>
              <a:gd name="connsiteY2" fmla="*/ 1201411 h 2197271"/>
              <a:gd name="connsiteX3" fmla="*/ 665384 w 2642042"/>
              <a:gd name="connsiteY3" fmla="*/ 2197272 h 2197271"/>
              <a:gd name="connsiteX4" fmla="*/ 0 w 2642042"/>
              <a:gd name="connsiteY4" fmla="*/ 0 h 2197271"/>
            </a:gdLst>
            <a:ahLst/>
            <a:cxnLst/>
            <a:rect l="l" t="t" r="r" b="b"/>
            <a:pathLst>
              <a:path w="2642042" h="2197271">
                <a:moveTo>
                  <a:pt x="0" y="0"/>
                </a:moveTo>
                <a:lnTo>
                  <a:pt x="2642042" y="90372"/>
                </a:lnTo>
                <a:lnTo>
                  <a:pt x="2470159" y="1201411"/>
                </a:lnTo>
                <a:lnTo>
                  <a:pt x="665384" y="2197272"/>
                </a:lnTo>
                <a:lnTo>
                  <a:pt x="0" y="0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55313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8 w 2470158"/>
              <a:gd name="connsiteY1" fmla="*/ 0 h 1476070"/>
              <a:gd name="connsiteX2" fmla="*/ 2470158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8" y="0"/>
                </a:lnTo>
                <a:lnTo>
                  <a:pt x="2470158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95525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0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9" y="769045"/>
                  <a:pt x="384523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28787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2 w 769045"/>
              <a:gd name="connsiteY1" fmla="*/ 769045 h 769045"/>
              <a:gd name="connsiteX2" fmla="*/ 0 w 769045"/>
              <a:gd name="connsiteY2" fmla="*/ 384523 h 769045"/>
              <a:gd name="connsiteX3" fmla="*/ 384522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2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2" y="0"/>
                </a:cubicBezTo>
                <a:cubicBezTo>
                  <a:pt x="596888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462049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1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3" y="769045"/>
                </a:cubicBezTo>
                <a:cubicBezTo>
                  <a:pt x="172157" y="769045"/>
                  <a:pt x="1" y="596888"/>
                  <a:pt x="1" y="384523"/>
                </a:cubicBezTo>
                <a:cubicBezTo>
                  <a:pt x="1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61971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TCP/IP协议概述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961971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TCP/IP协议分层模型包含应用层、传输层、网络层和网络接口层。数据封装过程为：应用数据→报文→段→分组→帧。各层协议数据单元(PDU)分别为报文、段、分组和帧。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4795233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数据封装过程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4795233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TCP/IP协议数据封装过程包括应用层、传输层、网络层和链路层的协议数据单元（PDU）转换，每层添加首部信息形成新的PDU，最终以比特流形式传输。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8628495" y="291211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协议数据单元解析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628495" y="367310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TCP/IP协议数据封装将数据逐层添加头部信息形成协议数据单元（PDU），各层PDU解析时剥离对应头部，实现端到端可靠传输。</a:t>
            </a:r>
          </a:p>
        </p:txBody>
      </p:sp>
      <p:sp>
        <p:nvSpPr>
          <p:cNvPr id="18" name="标题 1"/>
          <p:cNvSpPr txBox="1"/>
          <p:nvPr/>
        </p:nvSpPr>
        <p:spPr>
          <a:xfrm>
            <a:off x="2071187" y="1981280"/>
            <a:ext cx="370400" cy="3704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898276" y="1981280"/>
            <a:ext cx="382748" cy="37040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676493" y="1950744"/>
            <a:ext cx="492837" cy="431472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协议数据单元</a:t>
            </a:r>
            <a:endParaRPr kumimoji="1" lang="zh-CN" altLang="en-US" dirty="0"/>
          </a:p>
        </p:txBody>
      </p:sp>
      <p:sp>
        <p:nvSpPr>
          <p:cNvPr id="2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连接管理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17881" y="1612365"/>
            <a:ext cx="758892" cy="82206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TCP三次握手建立连接：客户端发送SYN，服务端回复SYN+ACK，客户端确认ACK。确保双方收发能力正常，防止历史连接干扰。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660400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TCP三次握手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552723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694363" y="1612365"/>
            <a:ext cx="790574" cy="82206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52723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TCP连接通过三次握手建立，经历LISTEN、SYN-SENT、ESTABLISHED等状态转换，确保可靠数据传输。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552723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连接状态转换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45046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71000" y="1612365"/>
            <a:ext cx="821946" cy="822066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45046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TCP连接通过三次握手建立，确保双方同步序列号；连接释放采用四次挥手，保证数据完整传输。过程包括SYN、ACK报文交换及状态转换。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445046" y="3200256"/>
            <a:ext cx="3073854" cy="4240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连接释放过程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TCP连接建立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29431" b="39706"/>
          <a:stretch>
            <a:fillRect/>
          </a:stretch>
        </p:blipFill>
        <p:spPr>
          <a:xfrm>
            <a:off x="-600" y="1860550"/>
            <a:ext cx="12192000" cy="2106273"/>
          </a:xfrm>
          <a:custGeom>
            <a:avLst/>
            <a:gdLst/>
            <a:ahLst/>
            <a:cxnLst/>
            <a:rect l="l" t="t" r="r" b="b"/>
            <a:pathLst>
              <a:path w="12192000" h="2106273">
                <a:moveTo>
                  <a:pt x="0" y="0"/>
                </a:moveTo>
                <a:lnTo>
                  <a:pt x="12192000" y="0"/>
                </a:lnTo>
                <a:lnTo>
                  <a:pt x="12192000" y="2106273"/>
                </a:lnTo>
                <a:lnTo>
                  <a:pt x="0" y="21062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-1200" y="1860550"/>
            <a:ext cx="12193200" cy="210555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5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41158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2600000">
            <a:off x="660400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61660" y="3813699"/>
            <a:ext cx="280714" cy="30408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61781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TCP连接释放过程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1107834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TCP连接释放通过四次挥手实现：  
1. 客户端发送FIN  
2. 服务端回复ACK  
3. 服务端发送FIN  
4. 客户端回复ACK  
确保双向可靠断开。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729436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2600000">
            <a:off x="4448676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38254" y="3827897"/>
            <a:ext cx="304080" cy="27568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150059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四次挥手机制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4896110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TCP连接释放通过四次挥手实现：  
1. 客户端发送FIN终止连接  
2. 服务端确认ACK  
3. 服务端发送FIN  
4. 客户端确认ACK后关闭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8517712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2600000">
            <a:off x="8236952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26531" y="3813699"/>
            <a:ext cx="304080" cy="30408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38335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TIME_WAIT状态作用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>
            <a:off x="8684386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TCP连接释放中，TIME_WAIT状态确保最后一个ACK可靠到达，防止旧连接数据干扰新连接，持续2MSL时间。</a:t>
            </a:r>
          </a:p>
        </p:txBody>
      </p:sp>
      <p:sp>
        <p:nvSpPr>
          <p:cNvPr id="20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TCP连接释放</a:t>
            </a:r>
            <a:endParaRPr kumimoji="1" lang="zh-CN" altLang="en-US" dirty="0"/>
          </a:p>
        </p:txBody>
      </p:sp>
      <p:sp>
        <p:nvSpPr>
          <p:cNvPr id="22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3760901" y="1180393"/>
            <a:ext cx="78214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900000" flipH="1">
            <a:off x="3337899" y="1208522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917767" y="1518594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TCP/IP协议概述：分层模型（应用、传输、网际、网络接口）。连接管理：三次握手（SYN、SYN-ACK、ACK）建立可靠连接，确保双方收发能力正常。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1069542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917768" y="1195455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TCP/IP协议概述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 flipH="1">
            <a:off x="660400" y="2989301"/>
            <a:ext cx="77579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8900000" flipH="1">
            <a:off x="7645602" y="3017430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3422" y="3327502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TCP三次握手原理：客户端发送SYN，服务器回应SYN-ACK，客户端确认ACK，建立可靠连接。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7506621" y="2878450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977900" y="3004363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三次握手过程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 flipH="1">
            <a:off x="3760901" y="4792135"/>
            <a:ext cx="7821499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8900000" flipH="1">
            <a:off x="3337899" y="4820263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17767" y="5130335"/>
            <a:ext cx="6232833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TCP三次握手建立连接：客户端发送SYN，服务端回复SYN+ACK，客户端确认ACK。确保双方收发能力正常，同步初始序列号，防止历史连接干扰。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4681284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>
            <a:off x="4917768" y="4807197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连接管理机制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三次握手原理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14300" y="-177800"/>
            <a:ext cx="12433300" cy="7137400"/>
          </a:xfrm>
          <a:prstGeom prst="rect">
            <a:avLst/>
          </a:prstGeom>
          <a:solidFill>
            <a:srgbClr val="0068BF">
              <a:alpha val="100000"/>
            </a:srgb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669136"/>
            <a:ext cx="35179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CATALOGUE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4448480" y="746593"/>
            <a:ext cx="1066800" cy="4445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目录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660400" y="1178424"/>
            <a:ext cx="6569250" cy="2189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1800000">
            <a:off x="817139" y="2128664"/>
            <a:ext cx="1126135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199991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2903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162402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课程结构</a:t>
            </a:r>
          </a:p>
        </p:txBody>
      </p:sp>
      <p:sp>
        <p:nvSpPr>
          <p:cNvPr id="11" name="标题 1"/>
          <p:cNvSpPr txBox="1"/>
          <p:nvPr/>
        </p:nvSpPr>
        <p:spPr>
          <a:xfrm rot="1800000">
            <a:off x="6599590" y="2128664"/>
            <a:ext cx="1126136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38562" y="199991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50729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40228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协议概述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 rot="1800000">
            <a:off x="817140" y="3224813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309606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2903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62402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分层模型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 rot="1800000">
            <a:off x="6599637" y="3224813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39063" y="309606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0729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04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40228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数据封装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 rot="1800000">
            <a:off x="817140" y="4320961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60400" y="4192215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2903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05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62402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连接管理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 rot="1800000">
            <a:off x="6599637" y="4320961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439063" y="4192215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50729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06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740228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应用实例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 rot="1800000">
            <a:off x="817140" y="5417110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-1829827" y="2392207"/>
            <a:ext cx="16666713" cy="1320724"/>
          </a:xfrm>
          <a:custGeom>
            <a:avLst/>
            <a:gdLst>
              <a:gd name="connsiteX0" fmla="*/ 363888 w 16380637"/>
              <a:gd name="connsiteY0" fmla="*/ 1150374 h 1320724"/>
              <a:gd name="connsiteX1" fmla="*/ 452379 w 16380637"/>
              <a:gd name="connsiteY1" fmla="*/ 1120877 h 1320724"/>
              <a:gd name="connsiteX2" fmla="*/ 4433877 w 16380637"/>
              <a:gd name="connsiteY2" fmla="*/ 243655 h 1320724"/>
              <a:gd name="connsiteX3" fmla="*/ 9161079 w 16380637"/>
              <a:gd name="connsiteY3" fmla="*/ 1319611 h 1320724"/>
              <a:gd name="connsiteX4" fmla="*/ 16380637 w 16380637"/>
              <a:gd name="connsiteY4" fmla="*/ 0 h 1320724"/>
              <a:gd name="connsiteX5" fmla="*/ 16380637 w 16380637"/>
              <a:gd name="connsiteY5" fmla="*/ 0 h 6636774"/>
              <a:gd name="connsiteX6" fmla="*/ 16558997 w 16558997"/>
              <a:gd name="connsiteY6" fmla="*/ 6698717 h 6698717"/>
              <a:gd name="connsiteX7" fmla="*/ 16558997 w 16558997"/>
              <a:gd name="connsiteY7" fmla="*/ 6698717 h 6698717"/>
              <a:gd name="connsiteX0-1" fmla="*/ 160944 w 16266183"/>
              <a:gd name="connsiteY0-2" fmla="*/ 1150374 h 6636774"/>
              <a:gd name="connsiteX1-3" fmla="*/ 249435 w 16266183"/>
              <a:gd name="connsiteY1-4" fmla="*/ 1120877 h 6636774"/>
              <a:gd name="connsiteX2-5" fmla="*/ 5588351 w 16266183"/>
              <a:gd name="connsiteY2-6" fmla="*/ 176980 h 6636774"/>
              <a:gd name="connsiteX3-7" fmla="*/ 9304944 w 16266183"/>
              <a:gd name="connsiteY3-8" fmla="*/ 1445341 h 6636774"/>
              <a:gd name="connsiteX4-9" fmla="*/ 16177693 w 16266183"/>
              <a:gd name="connsiteY4-10" fmla="*/ 0 h 6636774"/>
              <a:gd name="connsiteX5-11" fmla="*/ 16266183 w 16266183"/>
              <a:gd name="connsiteY5-12" fmla="*/ 6607277 h 6636774"/>
              <a:gd name="connsiteX6-13" fmla="*/ 396918 w 16266183"/>
              <a:gd name="connsiteY6-14" fmla="*/ 6636774 h 6636774"/>
              <a:gd name="connsiteX7-15" fmla="*/ 160944 w 16266183"/>
              <a:gd name="connsiteY7-16" fmla="*/ 1150374 h 6636774"/>
              <a:gd name="connsiteX0-17" fmla="*/ 160944 w 16266183"/>
              <a:gd name="connsiteY0-18" fmla="*/ 1150374 h 6636774"/>
              <a:gd name="connsiteX1-19" fmla="*/ 249435 w 16266183"/>
              <a:gd name="connsiteY1-20" fmla="*/ 1120877 h 6636774"/>
              <a:gd name="connsiteX2-21" fmla="*/ 5588351 w 16266183"/>
              <a:gd name="connsiteY2-22" fmla="*/ 176980 h 6636774"/>
              <a:gd name="connsiteX3-23" fmla="*/ 9388764 w 16266183"/>
              <a:gd name="connsiteY3-24" fmla="*/ 1300561 h 6636774"/>
              <a:gd name="connsiteX4-25" fmla="*/ 16177693 w 16266183"/>
              <a:gd name="connsiteY4-26" fmla="*/ 0 h 6636774"/>
              <a:gd name="connsiteX5-27" fmla="*/ 16266183 w 16266183"/>
              <a:gd name="connsiteY5-28" fmla="*/ 6607277 h 6636774"/>
              <a:gd name="connsiteX6-29" fmla="*/ 396918 w 16266183"/>
              <a:gd name="connsiteY6-30" fmla="*/ 6636774 h 6636774"/>
              <a:gd name="connsiteX7-31" fmla="*/ 160944 w 16266183"/>
              <a:gd name="connsiteY7-32" fmla="*/ 1150374 h 6636774"/>
            </a:gdLst>
            <a:ahLst/>
            <a:cxnLst/>
            <a:rect l="l" t="t" r="r" b="b"/>
            <a:pathLst>
              <a:path w="16380637" h="1320724">
                <a:moveTo>
                  <a:pt x="363888" y="1150374"/>
                </a:moveTo>
                <a:cubicBezTo>
                  <a:pt x="-44151" y="1216741"/>
                  <a:pt x="-225953" y="1271997"/>
                  <a:pt x="452379" y="1120877"/>
                </a:cubicBezTo>
                <a:cubicBezTo>
                  <a:pt x="1130711" y="969757"/>
                  <a:pt x="2982427" y="210533"/>
                  <a:pt x="4433877" y="243655"/>
                </a:cubicBezTo>
                <a:cubicBezTo>
                  <a:pt x="5885327" y="276777"/>
                  <a:pt x="7169952" y="1360220"/>
                  <a:pt x="9161079" y="1319611"/>
                </a:cubicBezTo>
                <a:cubicBezTo>
                  <a:pt x="11152206" y="1279002"/>
                  <a:pt x="13826707" y="707922"/>
                  <a:pt x="16380637" y="0"/>
                </a:cubicBezTo>
              </a:path>
            </a:pathLst>
          </a:custGeom>
          <a:noFill/>
          <a:ln w="19050" cap="flat">
            <a:gradFill>
              <a:gsLst>
                <a:gs pos="9000">
                  <a:schemeClr val="accent1">
                    <a:alpha val="0"/>
                  </a:schemeClr>
                </a:gs>
                <a:gs pos="40000">
                  <a:schemeClr val="accent1">
                    <a:lumMod val="60000"/>
                    <a:lumOff val="40000"/>
                    <a:alpha val="100000"/>
                  </a:schemeClr>
                </a:gs>
                <a:gs pos="62000">
                  <a:schemeClr val="accent1">
                    <a:lumMod val="60000"/>
                    <a:lumOff val="40000"/>
                    <a:alpha val="100000"/>
                  </a:schemeClr>
                </a:gs>
                <a:gs pos="88000">
                  <a:schemeClr val="accent1">
                    <a:alpha val="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1918" y="3666482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38330" y="2088831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TCP连接终止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706517" y="2682447"/>
            <a:ext cx="792000" cy="792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82459" y="2758389"/>
            <a:ext cx="640116" cy="64011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7108" y="2933634"/>
            <a:ext cx="330818" cy="28962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38331" y="4131562"/>
            <a:ext cx="2612678" cy="14738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TCP连接终止通过四次挥手实现：  
1. 主动方发送FIN  
2. 被动方确认ACK  
3. 被动方发送FIN  
4. 主动方确认ACK  
双方进入TIME_WAIT状态确保可靠关闭。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640894" y="4086464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790264" y="2641687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四次挥手步骤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4579049" y="3245225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51539" y="3317715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804351" y="3457816"/>
            <a:ext cx="305396" cy="330818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790265" y="4552674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TCP连接终止采用四次挥手：  
1. 客户端发送FIN；  
2. 服务端回复ACK；  
3. 服务端发送FIN；  
4. 客户端回复ACK。  
确保双方数据可靠关闭。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595837" y="2036370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状态转换解析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430984" y="2638288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503474" y="2710778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661983" y="2869287"/>
            <a:ext cx="294002" cy="29400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449076" y="3474447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595838" y="3940657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TCP四次挥手过程：FIN发送→ACK确认→反向FIN→最终ACK，涉及FIN_WAIT、CLOSE_WAIT等状态转换，确保连接可靠释放。</a:t>
            </a:r>
          </a:p>
        </p:txBody>
      </p:sp>
      <p:sp>
        <p:nvSpPr>
          <p:cNvPr id="22" name="标题 1"/>
          <p:cNvSpPr txBox="1"/>
          <p:nvPr/>
        </p:nvSpPr>
        <p:spPr>
          <a:xfrm>
            <a:off x="9383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24530" y="21142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5964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四次挥手过程</a:t>
            </a:r>
            <a:endParaRPr kumimoji="1" lang="zh-CN" altLang="en-US" dirty="0"/>
          </a:p>
        </p:txBody>
      </p:sp>
      <p:sp>
        <p:nvSpPr>
          <p:cNvPr id="2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06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应用实例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06670" y="4056286"/>
            <a:ext cx="3303763" cy="1895783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225700" y="4389385"/>
            <a:ext cx="368276" cy="368276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alpha val="100000"/>
                </a:schemeClr>
              </a:gs>
            </a:gsLst>
            <a:lin ang="2700000" scaled="0"/>
          </a:gra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93191" y="4249423"/>
            <a:ext cx="2888709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TCP/IP分层模型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4693191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TCP/IP协议包含四层模型（应用、传输、网际、网络接口），通过IP寻址和TCP可靠传输实现网络通信，典型应用包括HTTP、FTP等。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221487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0373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508008" y="4249423"/>
            <a:ext cx="2883892" cy="3225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TCP/IP应用实例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8508008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TCP/IP协议分层结构包括网络接口层、网际层、传输层和应用层，实现可靠数据传输和网络互联。常见应用实例有HTTP、FTP等协议。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775994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62515" y="4249423"/>
            <a:ext cx="28871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TCP/IP协议概述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1062515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TCP/IP协议包含网络分层模型、IP寻址与路由、TCP可靠传输机制、UDP无连接通信及常见应用层协议（HTTP/FTP/DNS）等核心内容。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774700" y="1379105"/>
            <a:ext cx="10782300" cy="2450523"/>
          </a:xfrm>
          <a:prstGeom prst="rect">
            <a:avLst/>
          </a:prstGeom>
        </p:spPr>
      </p:pic>
      <p:sp>
        <p:nvSpPr>
          <p:cNvPr id="15" name="标题 1"/>
          <p:cNvSpPr txBox="1"/>
          <p:nvPr/>
        </p:nvSpPr>
        <p:spPr>
          <a:xfrm>
            <a:off x="5951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7215" y="4414523"/>
            <a:ext cx="499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148615" y="4414523"/>
            <a:ext cx="5503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971315" y="4414523"/>
            <a:ext cx="626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TCP/IP基础原理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7829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7829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19079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TCP/IP协议分层包括应用层、传输层、网络层和网络接口层，各层协同工作实现网络通信，如HTTP、TCP、IP等协议的应用实例。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4433650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33650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64900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TCP/IP协议分层包括应用层、传输层、网络层和链路层，应用实例如HTTP、FTP、DNS等协议实现网络通信和数据传输功能。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8179471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79471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722140" y="2098183"/>
            <a:ext cx="2226662" cy="0"/>
            <a:chOff x="8722140" y="2098183"/>
            <a:chExt cx="2226662" cy="0"/>
          </a:xfrm>
        </p:grpSpPr>
        <p:cxnSp>
          <p:nvCxnSpPr>
            <p:cNvPr id="12" name="标题 1"/>
            <p:cNvCxnSpPr/>
            <p:nvPr/>
          </p:nvCxnSpPr>
          <p:spPr>
            <a:xfrm>
              <a:off x="8722140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  <p:cxnSp>
          <p:nvCxnSpPr>
            <p:cNvPr id="13" name="标题 1"/>
            <p:cNvCxnSpPr/>
            <p:nvPr/>
          </p:nvCxnSpPr>
          <p:spPr>
            <a:xfrm>
              <a:off x="10388555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</p:grpSp>
      <p:sp>
        <p:nvSpPr>
          <p:cNvPr id="14" name="标题 1"/>
          <p:cNvSpPr txBox="1"/>
          <p:nvPr/>
        </p:nvSpPr>
        <p:spPr>
          <a:xfrm>
            <a:off x="8310721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TCP/IP协议应用实例包括HTTP、FTP等，采用四层模型（应用层、传输层、网络层、链路层），各层协议协同工作实现网络通信。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17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TCP/IP协议分层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45636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协议应用实例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310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分层模型实践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9483166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624621" y="5509030"/>
            <a:ext cx="440991" cy="407947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35588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8814267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V="1">
            <a:off x="9567594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735022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882463" y="5480640"/>
            <a:ext cx="429017" cy="46473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10065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06844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V="1">
            <a:off x="5824800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977353" y="5356537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2127119" y="5506303"/>
            <a:ext cx="424369" cy="424369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864244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1322625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V="1">
            <a:off x="2061781" y="5049221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协议分层应用</a:t>
            </a:r>
            <a:endParaRPr kumimoji="1" lang="zh-CN" altLang="en-US" dirty="0"/>
          </a:p>
        </p:txBody>
      </p:sp>
      <p:sp>
        <p:nvSpPr>
          <p:cNvPr id="35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69650" y="1352780"/>
            <a:ext cx="3240000" cy="4538726"/>
          </a:xfrm>
          <a:custGeom>
            <a:avLst/>
            <a:gdLst>
              <a:gd name="connsiteX0" fmla="*/ 0 w 2736305"/>
              <a:gd name="connsiteY0" fmla="*/ 0 h 4538726"/>
              <a:gd name="connsiteX1" fmla="*/ 2736305 w 2736305"/>
              <a:gd name="connsiteY1" fmla="*/ 0 h 4538726"/>
              <a:gd name="connsiteX2" fmla="*/ 2736305 w 2736305"/>
              <a:gd name="connsiteY2" fmla="*/ 415323 h 4538726"/>
              <a:gd name="connsiteX3" fmla="*/ 2736305 w 2736305"/>
              <a:gd name="connsiteY3" fmla="*/ 4030627 h 4538726"/>
              <a:gd name="connsiteX4" fmla="*/ 2736305 w 2736305"/>
              <a:gd name="connsiteY4" fmla="*/ 4445950 h 4538726"/>
              <a:gd name="connsiteX5" fmla="*/ 2681199 w 2736305"/>
              <a:gd name="connsiteY5" fmla="*/ 4538726 h 4538726"/>
              <a:gd name="connsiteX6" fmla="*/ 55106 w 2736305"/>
              <a:gd name="connsiteY6" fmla="*/ 4538726 h 4538726"/>
              <a:gd name="connsiteX7" fmla="*/ 0 w 2736305"/>
              <a:gd name="connsiteY7" fmla="*/ 4445950 h 4538726"/>
              <a:gd name="connsiteX8" fmla="*/ 0 w 2736305"/>
              <a:gd name="connsiteY8" fmla="*/ 4030627 h 4538726"/>
              <a:gd name="connsiteX9" fmla="*/ 0 w 2736305"/>
              <a:gd name="connsiteY9" fmla="*/ 415323 h 4538726"/>
            </a:gdLst>
            <a:ahLst/>
            <a:cxnLst/>
            <a:rect l="l" t="t" r="r" b="b"/>
            <a:pathLst>
              <a:path w="2736305" h="4538726">
                <a:moveTo>
                  <a:pt x="0" y="0"/>
                </a:moveTo>
                <a:lnTo>
                  <a:pt x="2736305" y="0"/>
                </a:lnTo>
                <a:lnTo>
                  <a:pt x="2736305" y="415323"/>
                </a:lnTo>
                <a:lnTo>
                  <a:pt x="2736305" y="4030627"/>
                </a:lnTo>
                <a:lnTo>
                  <a:pt x="2736305" y="4445950"/>
                </a:lnTo>
                <a:cubicBezTo>
                  <a:pt x="2736305" y="4497110"/>
                  <a:pt x="2711602" y="4538726"/>
                  <a:pt x="2681199" y="4538726"/>
                </a:cubicBezTo>
                <a:lnTo>
                  <a:pt x="55106" y="4538726"/>
                </a:lnTo>
                <a:cubicBezTo>
                  <a:pt x="24703" y="4538726"/>
                  <a:pt x="0" y="4497110"/>
                  <a:pt x="0" y="4445950"/>
                </a:cubicBezTo>
                <a:lnTo>
                  <a:pt x="0" y="4030627"/>
                </a:lnTo>
                <a:lnTo>
                  <a:pt x="0" y="41532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22860" tIns="45720" rIns="2286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78900" y="2838031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789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2858143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404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TCP/IP协议基础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84589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网络通信案例分析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64965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应用层协议实例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04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TCP/IP协议基础包括分层模型、IP地址、端口号、数据封装及常见应用协议（HTTP/FTP/SMTP）。网络通信实例涵盖三次握手、数据传输和四次挥手过程。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84589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TCP/IP协议应用实例包括HTTP、FTP等，网络通信案例分析涉及数据传输、路由选择、错误控制等核心知识点。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464965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TCP/IP协议应用实例包括HTTP、FTP等应用层协议，实现网络通信和数据传输，涉及协议栈分层、端口号、数据传输机制等核心知识点。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 flipV="1">
            <a:off x="21150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97335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5924338" y="3657289"/>
            <a:ext cx="330624" cy="91337"/>
          </a:xfrm>
          <a:prstGeom prst="triangle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7397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582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54900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759063" y="1775483"/>
            <a:ext cx="661174" cy="63984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568313" y="1764819"/>
            <a:ext cx="661174" cy="66117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949813" y="1821964"/>
            <a:ext cx="661174" cy="546884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>
            <a:off x="4786630" y="2838031"/>
            <a:ext cx="2606040" cy="0"/>
          </a:xfrm>
          <a:prstGeom prst="line">
            <a:avLst/>
          </a:prstGeom>
          <a:noFill/>
          <a:ln w="19050" cap="sq">
            <a:solidFill>
              <a:schemeClr val="bg1"/>
            </a:solidFill>
            <a:miter/>
          </a:ln>
        </p:spPr>
      </p:cxnSp>
      <p:sp>
        <p:nvSpPr>
          <p:cNvPr id="2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网络通信实例</a:t>
            </a:r>
            <a:endParaRPr kumimoji="1" lang="zh-CN" altLang="en-US" dirty="0"/>
          </a:p>
        </p:txBody>
      </p:sp>
      <p:sp>
        <p:nvSpPr>
          <p:cNvPr id="2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09" y="5171432"/>
            <a:ext cx="2111165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时间：2025/04/07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主讲人：AI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6667" t="1476" r="29311" b="1510"/>
          <a:stretch>
            <a:fillRect/>
          </a:stretch>
        </p:blipFill>
        <p:spPr>
          <a:xfrm>
            <a:off x="4649650" y="1322100"/>
            <a:ext cx="2880000" cy="4620200"/>
          </a:xfrm>
          <a:custGeom>
            <a:avLst/>
            <a:gdLst/>
            <a:ahLst/>
            <a:cxnLst/>
            <a:rect l="l" t="t" r="r" b="b"/>
            <a:pathLst>
              <a:path w="2880000" h="4620200">
                <a:moveTo>
                  <a:pt x="288288" y="0"/>
                </a:moveTo>
                <a:lnTo>
                  <a:pt x="2591712" y="0"/>
                </a:lnTo>
                <a:cubicBezTo>
                  <a:pt x="2750929" y="0"/>
                  <a:pt x="2880000" y="129071"/>
                  <a:pt x="2880000" y="288288"/>
                </a:cubicBezTo>
                <a:lnTo>
                  <a:pt x="2880000" y="4331912"/>
                </a:lnTo>
                <a:cubicBezTo>
                  <a:pt x="2880000" y="4491129"/>
                  <a:pt x="2750929" y="4620200"/>
                  <a:pt x="2591712" y="4620200"/>
                </a:cubicBezTo>
                <a:lnTo>
                  <a:pt x="288288" y="4620200"/>
                </a:lnTo>
                <a:cubicBezTo>
                  <a:pt x="129071" y="4620200"/>
                  <a:pt x="0" y="4491129"/>
                  <a:pt x="0" y="4331912"/>
                </a:cubicBezTo>
                <a:lnTo>
                  <a:pt x="0" y="288288"/>
                </a:lnTo>
                <a:cubicBezTo>
                  <a:pt x="0" y="129071"/>
                  <a:pt x="129071" y="0"/>
                  <a:pt x="2882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875612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88744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TCP/IP协议是互联网基础通信协议，包含传输层TCP和网络层IP，实现可靠数据传输和路由寻址功能。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66040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协议概述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804522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TCP/IP连接管理包括三次握手建立连接、数据传输和四次挥手终止连接，确保可靠有序的通信。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804522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连接管理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7875612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8744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3279576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TCP/IP协议分为四层：应用层、传输层、网络层和网络接口层，实现数据封装、路由选择和端到端通信功能。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660400" y="2955312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分层模型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045220" y="3278440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TCP/IP协议应用实例包括HTTP、FTP、SMTP等，实现可靠数据传输和网络通信。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8045220" y="2962081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应用实例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488744" y="4510286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4877055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TCP/IP协议数据封装将应用层数据逐层添加头部信息，形成帧后传输，确保可靠通信。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660400" y="4552790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数据封装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协议概述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95325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625341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TCP/IP协议体系包含网络接口层、网际层、传输层和应用层。TCP协议提供可靠传输，通过三次握手建立连接，保证数据有序到达。IP协议负责寻址和路由选择。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1625341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TCP/IP协议体系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7174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381839" y="1748384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311855" y="2043378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TCP/IP协议是网络通信基础，TCP提供可靠传输，通过三次握手建立连接，四次挥手释放连接，确保数据有序无误传输。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5311855" y="1485578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TCP连接管理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543688" y="1864107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51147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981163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TCP/IP协议是互联网核心协议簇，包含网络分层模型。TCP提供可靠传输，通过三次握手建立连接，使用序号、确认、重传机制确保数据有序无误传输，流量控制和拥塞控制优化性能。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8981163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TCP可靠传输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212996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alphaModFix/>
          </a:blip>
          <a:srcRect l="5723" t="66864" r="5830" b="7832"/>
          <a:stretch>
            <a:fillRect/>
          </a:stretch>
        </p:blipFill>
        <p:spPr>
          <a:xfrm>
            <a:off x="698500" y="4652590"/>
            <a:ext cx="10795000" cy="1728738"/>
          </a:xfrm>
          <a:custGeom>
            <a:avLst/>
            <a:gdLst/>
            <a:ahLst/>
            <a:cxnLst/>
            <a:rect l="l" t="t" r="r" b="b"/>
            <a:pathLst>
              <a:path w="10795000" h="1727200">
                <a:moveTo>
                  <a:pt x="0" y="0"/>
                </a:moveTo>
                <a:lnTo>
                  <a:pt x="10795000" y="0"/>
                </a:lnTo>
                <a:lnTo>
                  <a:pt x="10795000" y="1728738"/>
                </a:lnTo>
                <a:lnTo>
                  <a:pt x="0" y="17287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>
            <a:off x="695325" y="4652590"/>
            <a:ext cx="10798175" cy="1728738"/>
          </a:xfrm>
          <a:prstGeom prst="rect">
            <a:avLst/>
          </a:prstGeom>
          <a:gradFill>
            <a:gsLst>
              <a:gs pos="26000">
                <a:schemeClr val="accent1"/>
              </a:gs>
              <a:gs pos="92000">
                <a:schemeClr val="bg1"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TCP协议原理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768933" y="1397637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92575" y="1397637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7014" y="1924151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TCP/IP协议体系包括网络接口层、网际层、传输层和应用层。IP协议负责寻址和路由选择，TCP提供可靠传输。教学内容涵盖协议分层、IP编址、TCP连接管理及典型应用协议。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1531352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497014" y="1461137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TCP-IP协议体系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3157497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457511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757525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768933" y="3112152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92575" y="3112152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97014" y="3638666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TCP/IP协议概述：IP协议负责网络层寻址和路由选择，实现主机间数据包传输，确保数据跨网络正确送达。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3245867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4497014" y="3175652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IP协议功能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157497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457511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757525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768933" y="4928268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92575" y="4928268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497014" y="5454782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TCP/IP协议概述：IP协议负责网络层寻址和路由，将数据包封装为IP分组进行传输，确保跨网络通信。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5061983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3" name="标题 1"/>
          <p:cNvSpPr txBox="1"/>
          <p:nvPr/>
        </p:nvSpPr>
        <p:spPr>
          <a:xfrm>
            <a:off x="4497014" y="4991768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数据包传输</a:t>
            </a:r>
            <a:endParaRPr kumimoji="1" lang="zh-CN" altLang="en-US" dirty="0"/>
          </a:p>
        </p:txBody>
      </p:sp>
      <p:sp>
        <p:nvSpPr>
          <p:cNvPr id="24" name="标题 1"/>
          <p:cNvSpPr txBox="1"/>
          <p:nvPr/>
        </p:nvSpPr>
        <p:spPr>
          <a:xfrm>
            <a:off x="3157497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457511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757525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IP协议功能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分层模型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6769099"/>
            <a:ext cx="12192000" cy="8890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768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444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573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TCP/IP协议概述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12573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TCP/IP协议分为四层：应用层、传输层、网络层和网络接口层，每层负责不同通信功能，共同实现网络数据传输。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1076816" y="3676216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44450" y="3606802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57340" y="3876153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各层功能解析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1257340" y="4168928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TCP/IP协议分为四层：应用层、传输层、网络层和网络接口层，各层负责不同通信功能，协同完成数据传输任务。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63727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403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5532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分层模型结构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5532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TCP/IP协议采用四层模型：应用层、传输层、网络层和网络接口层，各层独立工作，通过协议栈实现数据传输。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分层模型概述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462F5"/>
      </a:accent1>
      <a:accent2>
        <a:srgbClr val="00DADA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347</Words>
  <Application>Microsoft Office PowerPoint</Application>
  <PresentationFormat>宽屏</PresentationFormat>
  <Paragraphs>158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Source Han Sans CN Bold</vt:lpstr>
      <vt:lpstr>OPPOSans H</vt:lpstr>
      <vt:lpstr>OPPOSans B</vt:lpstr>
      <vt:lpstr>Source Han Sans</vt:lpstr>
      <vt:lpstr>等线</vt:lpstr>
      <vt:lpstr>OPPOSans 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宏钉 李</cp:lastModifiedBy>
  <cp:revision>6</cp:revision>
  <dcterms:modified xsi:type="dcterms:W3CDTF">2025-03-31T07:38:36Z</dcterms:modified>
</cp:coreProperties>
</file>